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8000"/>
    <a:srgbClr val="0099CC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299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490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438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374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047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43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646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57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080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4871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2888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6897" y="185738"/>
            <a:ext cx="904875" cy="8477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311900"/>
            <a:ext cx="1657975" cy="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9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e-sfera.hr/dodatni-digitalni-sadrzaji/0ec954bc-e9c7-4a49-982c-ca9597ae1a9f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0ec954bc-e9c7-4a49-982c-ca9597ae1a9f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0ec954bc-e9c7-4a49-982c-ca9597ae1a9f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0ec954bc-e9c7-4a49-982c-ca9597ae1a9f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3177" y="196850"/>
            <a:ext cx="10659292" cy="952681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CC9900"/>
                </a:solidFill>
              </a:rPr>
              <a:t>Kako očuvati funkciju živčanog sustava</a:t>
            </a:r>
            <a:endParaRPr lang="hr-HR" b="1" dirty="0">
              <a:solidFill>
                <a:srgbClr val="CC99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1314" y="3143794"/>
            <a:ext cx="4937760" cy="548640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5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914" y="1288868"/>
            <a:ext cx="7620000" cy="4962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6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1031649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Posljedice pušenja:</a:t>
            </a:r>
            <a:endParaRPr lang="hr-HR" sz="2400" dirty="0"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395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b="0" dirty="0"/>
              <a:t>p</a:t>
            </a:r>
            <a:r>
              <a:rPr lang="hr-HR" b="0" dirty="0" smtClean="0"/>
              <a:t>luća:               </a:t>
            </a:r>
            <a:r>
              <a:rPr lang="hr-HR" b="0" dirty="0" smtClean="0"/>
              <a:t>a) </a:t>
            </a:r>
            <a:r>
              <a:rPr lang="hr-HR" b="0" dirty="0" smtClean="0"/>
              <a:t>nepušača</a:t>
            </a:r>
            <a:endParaRPr lang="hr-HR" b="0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45477" y="2220686"/>
            <a:ext cx="9253446" cy="3968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zervirano mjesto teksta 7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39523"/>
          </a:xfrm>
        </p:spPr>
        <p:txBody>
          <a:bodyPr/>
          <a:lstStyle/>
          <a:p>
            <a:pPr algn="ctr"/>
            <a:r>
              <a:rPr lang="hr-HR" b="0" dirty="0" smtClean="0"/>
              <a:t>b) </a:t>
            </a:r>
            <a:r>
              <a:rPr lang="hr-HR" b="0" dirty="0" smtClean="0"/>
              <a:t>pušača</a:t>
            </a:r>
            <a:endParaRPr lang="hr-HR" b="0" dirty="0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477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>
              <a:latin typeface="+mn-lt"/>
            </a:endParaRPr>
          </a:p>
        </p:txBody>
      </p:sp>
      <p:sp>
        <p:nvSpPr>
          <p:cNvPr id="9" name="Rezervirano mjesto teksta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Alkoholizam</a:t>
            </a:r>
          </a:p>
          <a:p>
            <a:pPr algn="ctr"/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alkohol etanol</a:t>
            </a:r>
          </a:p>
          <a:p>
            <a:endParaRPr lang="hr-HR" sz="2400" dirty="0"/>
          </a:p>
        </p:txBody>
      </p:sp>
      <p:pic>
        <p:nvPicPr>
          <p:cNvPr id="10" name="Picture 5" descr="rad227B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025" y="888275"/>
            <a:ext cx="6191793" cy="54254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30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06733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Posljedice alkoholizma:</a:t>
            </a:r>
            <a:endParaRPr lang="hr-HR" sz="2400" dirty="0"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785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b="0" dirty="0" smtClean="0"/>
              <a:t>u prometu</a:t>
            </a:r>
            <a:endParaRPr lang="hr-HR" b="0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14733" b="14091"/>
          <a:stretch/>
        </p:blipFill>
        <p:spPr>
          <a:xfrm>
            <a:off x="5997575" y="3087189"/>
            <a:ext cx="5741850" cy="258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zervirano mjesto teksta 7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78563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b="0" dirty="0" smtClean="0"/>
              <a:t>jetra</a:t>
            </a:r>
            <a:r>
              <a:rPr lang="hr-HR" b="0" dirty="0"/>
              <a:t>: </a:t>
            </a:r>
            <a:r>
              <a:rPr lang="hr-HR" b="0" dirty="0" smtClean="0"/>
              <a:t>a) </a:t>
            </a:r>
            <a:r>
              <a:rPr lang="hr-HR" b="0" dirty="0"/>
              <a:t>zdrava, </a:t>
            </a:r>
            <a:r>
              <a:rPr lang="hr-HR" b="0" dirty="0" smtClean="0"/>
              <a:t>b) </a:t>
            </a:r>
            <a:r>
              <a:rPr lang="hr-HR" b="0" dirty="0" err="1" smtClean="0"/>
              <a:t>cirozna</a:t>
            </a:r>
            <a:endParaRPr lang="hr-HR" b="0" dirty="0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100274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405" y="2569030"/>
            <a:ext cx="5157787" cy="362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635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8023" y="457200"/>
            <a:ext cx="5399314" cy="605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zervirano mjesto teksta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Narkomanija</a:t>
            </a:r>
          </a:p>
          <a:p>
            <a:pPr algn="ctr"/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djelovanje izravno na prijenos živčanih impulsa na sinapsama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26600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744674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Posljedice narkomanije:</a:t>
            </a:r>
            <a:endParaRPr lang="hr-HR" sz="2400" dirty="0"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trajno oštećenje živčanih stanica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0" dirty="0" smtClean="0"/>
              <a:t>smanjena funkcija mozga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oštećenja drugih organa</a:t>
            </a:r>
            <a:endParaRPr lang="hr-HR" sz="2400" b="0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2025" y="1201874"/>
            <a:ext cx="6498605" cy="503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917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/>
              <a:t>ž</a:t>
            </a:r>
            <a:r>
              <a:rPr lang="hr-HR" sz="2400" dirty="0" smtClean="0"/>
              <a:t>ivčane stanice se ne dijele – njihova oštećenja su trajna</a:t>
            </a:r>
          </a:p>
          <a:p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/>
              <a:t>o</a:t>
            </a:r>
            <a:r>
              <a:rPr lang="hr-HR" sz="2400" dirty="0" smtClean="0"/>
              <a:t>zljede kostiju lubanje i kralježnice mogu oštetiti mozak i </a:t>
            </a:r>
            <a:r>
              <a:rPr lang="hr-HR" sz="2400" dirty="0" err="1" smtClean="0"/>
              <a:t>kralježničnu</a:t>
            </a:r>
            <a:r>
              <a:rPr lang="hr-HR" sz="2400" dirty="0" smtClean="0"/>
              <a:t> moždinu</a:t>
            </a:r>
            <a:endParaRPr lang="hr-HR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0557" y="421451"/>
            <a:ext cx="5007430" cy="600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155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839787" y="457201"/>
            <a:ext cx="4576943" cy="732608"/>
          </a:xfrm>
        </p:spPr>
        <p:txBody>
          <a:bodyPr>
            <a:normAutofit/>
          </a:bodyPr>
          <a:lstStyle/>
          <a:p>
            <a:r>
              <a:rPr lang="hr-HR" dirty="0" smtClean="0">
                <a:latin typeface="+mn-lt"/>
              </a:rPr>
              <a:t>Ozljede živčanog sustava:</a:t>
            </a:r>
            <a:endParaRPr lang="hr-HR" dirty="0">
              <a:latin typeface="+mn-lt"/>
            </a:endParaRPr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Potres mozga</a:t>
            </a:r>
          </a:p>
          <a:p>
            <a:pPr algn="ctr"/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simptomi: mučnina, glavobolja, vrtoglavica, povraćanje i nesvjestica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b</a:t>
            </a:r>
            <a:r>
              <a:rPr lang="hr-HR" sz="2400" dirty="0" smtClean="0"/>
              <a:t>očni položaj</a:t>
            </a:r>
          </a:p>
          <a:p>
            <a:endParaRPr lang="hr-HR" sz="2400" dirty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9758" y="1311729"/>
            <a:ext cx="7314689" cy="5071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06551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47" y="4747816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09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4785949" cy="857794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Bolesti živčanog sustava:</a:t>
            </a:r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154" b="7866"/>
          <a:stretch/>
        </p:blipFill>
        <p:spPr>
          <a:xfrm>
            <a:off x="4885236" y="1438221"/>
            <a:ext cx="6998634" cy="504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Moždani udar</a:t>
            </a:r>
          </a:p>
          <a:p>
            <a:pPr algn="ctr"/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rezultat začepljenja, suženja ili puknuća krvnih žila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posljedice ovise o veličini oštećenja te dijelu mozga u kojem je oštećenje nastalo</a:t>
            </a:r>
          </a:p>
          <a:p>
            <a:pPr algn="ctr"/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36412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2025" y="1257300"/>
            <a:ext cx="694944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Epilepsija (padavica)</a:t>
            </a:r>
          </a:p>
          <a:p>
            <a:pPr algn="ctr"/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poremećaj u provođenju živčanih impulsa u kratkom vremenu</a:t>
            </a:r>
          </a:p>
          <a:p>
            <a:endParaRPr lang="hr-HR" sz="2400" dirty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1004" y="4363681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03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2025" y="80682"/>
            <a:ext cx="6172200" cy="325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Upala moždanih ovojnica (meningitis)</a:t>
            </a:r>
          </a:p>
          <a:p>
            <a:pPr algn="ctr"/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b</a:t>
            </a:r>
            <a:r>
              <a:rPr lang="hr-HR" sz="2400" dirty="0" smtClean="0"/>
              <a:t>akterijski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v</a:t>
            </a:r>
            <a:r>
              <a:rPr lang="hr-HR" sz="2400" dirty="0" smtClean="0"/>
              <a:t>irusni; prenose krpelji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endParaRPr lang="hr-HR" sz="2400" dirty="0" smtClean="0">
              <a:hlinkClick r:id="rId3"/>
            </a:endParaRPr>
          </a:p>
          <a:p>
            <a:r>
              <a:rPr lang="hr-HR" sz="2400" dirty="0" smtClean="0">
                <a:hlinkClick r:id="rId3"/>
              </a:rPr>
              <a:t>Zanimljivosti</a:t>
            </a:r>
            <a:endParaRPr lang="hr-HR" sz="2400" dirty="0" smtClean="0"/>
          </a:p>
          <a:p>
            <a:endParaRPr lang="hr-HR" sz="2400" dirty="0" smtClean="0"/>
          </a:p>
          <a:p>
            <a:endParaRPr lang="hr-HR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2025" y="3414283"/>
            <a:ext cx="6172200" cy="3363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7826" y="4911054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04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00052" cy="901337"/>
          </a:xfrm>
        </p:spPr>
        <p:txBody>
          <a:bodyPr/>
          <a:lstStyle/>
          <a:p>
            <a:r>
              <a:rPr lang="hr-HR" dirty="0">
                <a:latin typeface="+mn-lt"/>
              </a:rPr>
              <a:t>P</a:t>
            </a:r>
            <a:r>
              <a:rPr lang="hr-HR" dirty="0" smtClean="0">
                <a:latin typeface="+mn-lt"/>
              </a:rPr>
              <a:t>oremećaji mentalnog zdravlja: </a:t>
            </a:r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17920" y="907867"/>
            <a:ext cx="4746172" cy="51794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hr-HR" sz="2400" dirty="0" smtClean="0"/>
              <a:t>depresija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fobija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anoreksija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bulimija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PTSP (posttraumatski stresni poremećaj)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129" y="4877487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61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Ovisnost</a:t>
            </a:r>
          </a:p>
          <a:p>
            <a:pPr algn="ctr"/>
            <a:endParaRPr lang="hr-HR" sz="2400" dirty="0"/>
          </a:p>
          <a:p>
            <a:r>
              <a:rPr lang="hr-HR" sz="2400" dirty="0" smtClean="0"/>
              <a:t>- kriza ustezanja ili apstinencijska kriza</a:t>
            </a:r>
            <a:endParaRPr lang="hr-HR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/>
          <a:srcRect l="49287"/>
          <a:stretch/>
        </p:blipFill>
        <p:spPr>
          <a:xfrm>
            <a:off x="4834779" y="555810"/>
            <a:ext cx="6120093" cy="5997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31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8388" y="243840"/>
            <a:ext cx="5521234" cy="639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/>
              <a:t>Pušenje</a:t>
            </a:r>
          </a:p>
          <a:p>
            <a:pPr algn="ctr"/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nikotin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ugljikov </a:t>
            </a:r>
            <a:r>
              <a:rPr lang="hr-HR" sz="2400" dirty="0" err="1" smtClean="0"/>
              <a:t>monoksid</a:t>
            </a: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katranski spojevi</a:t>
            </a:r>
          </a:p>
          <a:p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4559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176</Words>
  <Application>Microsoft Office PowerPoint</Application>
  <PresentationFormat>Custom</PresentationFormat>
  <Paragraphs>60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sustava Office</vt:lpstr>
      <vt:lpstr>Kako očuvati funkciju živčanog sustava</vt:lpstr>
      <vt:lpstr>Slide 2</vt:lpstr>
      <vt:lpstr>Ozljede živčanog sustava:</vt:lpstr>
      <vt:lpstr>Bolesti živčanog sustava:</vt:lpstr>
      <vt:lpstr>Slide 5</vt:lpstr>
      <vt:lpstr>Slide 6</vt:lpstr>
      <vt:lpstr>Poremećaji mentalnog zdravlja: </vt:lpstr>
      <vt:lpstr>Slide 8</vt:lpstr>
      <vt:lpstr>Slide 9</vt:lpstr>
      <vt:lpstr>Posljedice pušenja:</vt:lpstr>
      <vt:lpstr>Slide 11</vt:lpstr>
      <vt:lpstr>Posljedice alkoholizma:</vt:lpstr>
      <vt:lpstr>Slide 13</vt:lpstr>
      <vt:lpstr>Posljedice narkomanije: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Održavanje ravnotežnih uvjeta u organizmu</dc:title>
  <dc:creator>Sanja Irić Šironja</dc:creator>
  <cp:lastModifiedBy>sk-mpovalec</cp:lastModifiedBy>
  <cp:revision>57</cp:revision>
  <dcterms:created xsi:type="dcterms:W3CDTF">2019-08-12T09:58:08Z</dcterms:created>
  <dcterms:modified xsi:type="dcterms:W3CDTF">2020-08-24T06:49:32Z</dcterms:modified>
</cp:coreProperties>
</file>